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7" r:id="rId14"/>
    <p:sldId id="269" r:id="rId15"/>
    <p:sldId id="268" r:id="rId16"/>
    <p:sldId id="270" r:id="rId17"/>
    <p:sldId id="271" r:id="rId18"/>
    <p:sldId id="272" r:id="rId19"/>
    <p:sldId id="273" r:id="rId20"/>
    <p:sldId id="274"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D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8" d="100"/>
          <a:sy n="68" d="100"/>
        </p:scale>
        <p:origin x="12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54089C-883B-41F4-8CBA-9BD9BAAF17D1}"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364965723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54089C-883B-41F4-8CBA-9BD9BAAF17D1}"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26311670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54089C-883B-41F4-8CBA-9BD9BAAF17D1}"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88270267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54089C-883B-41F4-8CBA-9BD9BAAF17D1}"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2110857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54089C-883B-41F4-8CBA-9BD9BAAF17D1}"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295925721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54089C-883B-41F4-8CBA-9BD9BAAF17D1}"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152818321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54089C-883B-41F4-8CBA-9BD9BAAF17D1}"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3507039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54089C-883B-41F4-8CBA-9BD9BAAF17D1}"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27049708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54089C-883B-41F4-8CBA-9BD9BAAF17D1}"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17453445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54089C-883B-41F4-8CBA-9BD9BAAF17D1}"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132027856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54089C-883B-41F4-8CBA-9BD9BAAF17D1}"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43B1A-B957-4234-BACD-3B8F75C69B3E}" type="slidenum">
              <a:rPr lang="en-US" smtClean="0"/>
              <a:t>‹#›</a:t>
            </a:fld>
            <a:endParaRPr lang="en-US"/>
          </a:p>
        </p:txBody>
      </p:sp>
    </p:spTree>
    <p:extLst>
      <p:ext uri="{BB962C8B-B14F-4D97-AF65-F5344CB8AC3E}">
        <p14:creationId xmlns:p14="http://schemas.microsoft.com/office/powerpoint/2010/main" val="1064540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4089C-883B-41F4-8CBA-9BD9BAAF17D1}" type="datetimeFigureOut">
              <a:rPr lang="en-US" smtClean="0"/>
              <a:t>10/5/2016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743B1A-B957-4234-BACD-3B8F75C69B3E}" type="slidenum">
              <a:rPr lang="en-US" smtClean="0"/>
              <a:t>‹#›</a:t>
            </a:fld>
            <a:endParaRPr lang="en-US"/>
          </a:p>
        </p:txBody>
      </p:sp>
    </p:spTree>
    <p:extLst>
      <p:ext uri="{BB962C8B-B14F-4D97-AF65-F5344CB8AC3E}">
        <p14:creationId xmlns:p14="http://schemas.microsoft.com/office/powerpoint/2010/main" val="26024703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46789"/>
            <a:ext cx="9221120" cy="4656666"/>
          </a:xfrm>
          <a:prstGeom prst="rect">
            <a:avLst/>
          </a:prstGeom>
        </p:spPr>
      </p:pic>
      <p:sp>
        <p:nvSpPr>
          <p:cNvPr id="5" name="TextBox 4"/>
          <p:cNvSpPr txBox="1"/>
          <p:nvPr/>
        </p:nvSpPr>
        <p:spPr>
          <a:xfrm>
            <a:off x="0" y="0"/>
            <a:ext cx="9144000" cy="1015663"/>
          </a:xfrm>
          <a:prstGeom prst="rect">
            <a:avLst/>
          </a:prstGeom>
          <a:noFill/>
        </p:spPr>
        <p:txBody>
          <a:bodyPr wrap="square" rtlCol="0">
            <a:spAutoFit/>
          </a:bodyPr>
          <a:lstStyle/>
          <a:p>
            <a:pPr algn="ctr"/>
            <a:r>
              <a:rPr lang="en-US" sz="6000" b="1" dirty="0"/>
              <a:t>Philippians 2.9-11</a:t>
            </a:r>
          </a:p>
        </p:txBody>
      </p:sp>
      <p:sp>
        <p:nvSpPr>
          <p:cNvPr id="6" name="TextBox 5"/>
          <p:cNvSpPr txBox="1"/>
          <p:nvPr/>
        </p:nvSpPr>
        <p:spPr>
          <a:xfrm>
            <a:off x="0" y="6334582"/>
            <a:ext cx="9144000" cy="461665"/>
          </a:xfrm>
          <a:prstGeom prst="rect">
            <a:avLst/>
          </a:prstGeom>
          <a:noFill/>
        </p:spPr>
        <p:txBody>
          <a:bodyPr wrap="square" rtlCol="0">
            <a:spAutoFit/>
          </a:bodyPr>
          <a:lstStyle/>
          <a:p>
            <a:pPr algn="ctr"/>
            <a:r>
              <a:rPr lang="en-US" sz="2400" b="1" dirty="0"/>
              <a:t>Image from ChristianBrotherhoodMM.blogspot.com</a:t>
            </a:r>
          </a:p>
        </p:txBody>
      </p:sp>
    </p:spTree>
    <p:extLst>
      <p:ext uri="{BB962C8B-B14F-4D97-AF65-F5344CB8AC3E}">
        <p14:creationId xmlns:p14="http://schemas.microsoft.com/office/powerpoint/2010/main" val="358506719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6986528"/>
          </a:xfrm>
          <a:prstGeom prst="rect">
            <a:avLst/>
          </a:prstGeom>
          <a:solidFill>
            <a:schemeClr val="accent5">
              <a:lumMod val="75000"/>
            </a:schemeClr>
          </a:solidFill>
        </p:spPr>
        <p:txBody>
          <a:bodyPr wrap="square" rtlCol="0">
            <a:spAutoFit/>
          </a:bodyPr>
          <a:lstStyle/>
          <a:p>
            <a:r>
              <a:rPr lang="en-US" sz="3200" dirty="0">
                <a:solidFill>
                  <a:schemeClr val="bg1"/>
                </a:solidFill>
              </a:rPr>
              <a:t>Isaiah 45.18-25 NASB:  For thus says the LORD [Yahweh], who created the heavens (He is the God who formed the earth and made it, He established it and</a:t>
            </a:r>
            <a:r>
              <a:rPr lang="en-US" sz="3200" i="1" dirty="0">
                <a:solidFill>
                  <a:schemeClr val="bg1"/>
                </a:solidFill>
              </a:rPr>
              <a:t> </a:t>
            </a:r>
            <a:r>
              <a:rPr lang="en-US" sz="3200" dirty="0">
                <a:solidFill>
                  <a:schemeClr val="bg1"/>
                </a:solidFill>
              </a:rPr>
              <a:t>did not create it a waste place, but</a:t>
            </a:r>
            <a:r>
              <a:rPr lang="en-US" sz="3200" i="1" dirty="0">
                <a:solidFill>
                  <a:schemeClr val="bg1"/>
                </a:solidFill>
              </a:rPr>
              <a:t> </a:t>
            </a:r>
            <a:r>
              <a:rPr lang="en-US" sz="3200" dirty="0">
                <a:solidFill>
                  <a:schemeClr val="bg1"/>
                </a:solidFill>
              </a:rPr>
              <a:t>formed it to be inhabited), “I am the LORD [Yahweh], and there is none else.  I have not spoken in secret, In some dark land; I did not say to the offspring of Jacob, ‘Seek Me in a waste place’; I, the LORD [Yahweh], speak righteousness, declaring things that are upright.  Gather yourselves and come; draw near together, you fugitives of the nations; they have no knowledge, who carry about their wooden idol and pray to a god who cannot save.  Declare and set forth your</a:t>
            </a:r>
            <a:r>
              <a:rPr lang="en-US" sz="3200" i="1" dirty="0">
                <a:solidFill>
                  <a:schemeClr val="bg1"/>
                </a:solidFill>
              </a:rPr>
              <a:t> </a:t>
            </a:r>
            <a:r>
              <a:rPr lang="en-US" sz="3200" dirty="0">
                <a:solidFill>
                  <a:schemeClr val="bg1"/>
                </a:solidFill>
              </a:rPr>
              <a:t>case; Indeed, let them consult together. </a:t>
            </a:r>
          </a:p>
        </p:txBody>
      </p:sp>
    </p:spTree>
    <p:extLst>
      <p:ext uri="{BB962C8B-B14F-4D97-AF65-F5344CB8AC3E}">
        <p14:creationId xmlns:p14="http://schemas.microsoft.com/office/powerpoint/2010/main" val="131059798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6986528"/>
          </a:xfrm>
          <a:prstGeom prst="rect">
            <a:avLst/>
          </a:prstGeom>
          <a:solidFill>
            <a:schemeClr val="accent5">
              <a:lumMod val="75000"/>
            </a:schemeClr>
          </a:solidFill>
        </p:spPr>
        <p:txBody>
          <a:bodyPr wrap="square" rtlCol="0">
            <a:spAutoFit/>
          </a:bodyPr>
          <a:lstStyle/>
          <a:p>
            <a:r>
              <a:rPr lang="en-US" sz="3200" dirty="0">
                <a:solidFill>
                  <a:schemeClr val="bg1"/>
                </a:solidFill>
              </a:rPr>
              <a:t>Who has announced this from of old? Who has long since declared it? Is it not I, the LORD [Yahweh]? And there is no other God besides Me, a righteous God and a </a:t>
            </a:r>
            <a:r>
              <a:rPr lang="en-US" sz="3200" b="1" u="sng" dirty="0">
                <a:solidFill>
                  <a:srgbClr val="FFFF00"/>
                </a:solidFill>
              </a:rPr>
              <a:t>Savior</a:t>
            </a:r>
            <a:r>
              <a:rPr lang="en-US" sz="3200" dirty="0">
                <a:solidFill>
                  <a:schemeClr val="bg1"/>
                </a:solidFill>
              </a:rPr>
              <a:t>; there is none except Me. </a:t>
            </a:r>
            <a:r>
              <a:rPr lang="en-US" sz="3200" b="1" u="sng" dirty="0">
                <a:solidFill>
                  <a:srgbClr val="FFFF00"/>
                </a:solidFill>
              </a:rPr>
              <a:t>Turn to Me and be saved, all the ends of the earth; For I am God, and there is no other.  I have sworn by Myself, the word has gone forth from My mouth in righteousness and will not turn back, that to Me [to Yahweh] every knee will bow, every tongue will swear allegiance.</a:t>
            </a:r>
            <a:r>
              <a:rPr lang="en-US" sz="3200" dirty="0">
                <a:solidFill>
                  <a:schemeClr val="bg1"/>
                </a:solidFill>
              </a:rPr>
              <a:t>  They will say of Me, ‘Only in the LORD [Yahweh] are righteousness and strength.’ Men will come to Him, and all who were angry at Him will be put to shame.  In the LORD [Yahweh] all the offspring of Israel will be justified and will glory.”</a:t>
            </a:r>
          </a:p>
        </p:txBody>
      </p:sp>
    </p:spTree>
    <p:extLst>
      <p:ext uri="{BB962C8B-B14F-4D97-AF65-F5344CB8AC3E}">
        <p14:creationId xmlns:p14="http://schemas.microsoft.com/office/powerpoint/2010/main" val="422969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8709" y="0"/>
            <a:ext cx="9144000" cy="3539430"/>
          </a:xfrm>
          <a:prstGeom prst="rect">
            <a:avLst/>
          </a:prstGeom>
          <a:solidFill>
            <a:schemeClr val="accent5">
              <a:lumMod val="75000"/>
            </a:schemeClr>
          </a:solidFill>
        </p:spPr>
        <p:txBody>
          <a:bodyPr wrap="square" rtlCol="0">
            <a:spAutoFit/>
          </a:bodyPr>
          <a:lstStyle/>
          <a:p>
            <a:r>
              <a:rPr lang="en-US" sz="3200" dirty="0">
                <a:solidFill>
                  <a:schemeClr val="bg1"/>
                </a:solidFill>
              </a:rPr>
              <a:t>Philippians 2:  at the name of Jesus every knee should bow, in heaven and on earth and under the earth, and every tongue acknowledge that Jesus Christ is Lord, to the glory of God the Father.</a:t>
            </a:r>
          </a:p>
          <a:p>
            <a:endParaRPr lang="en-US" sz="3200" dirty="0">
              <a:solidFill>
                <a:schemeClr val="bg1"/>
              </a:solidFill>
            </a:endParaRPr>
          </a:p>
          <a:p>
            <a:r>
              <a:rPr lang="en-US" sz="3200" dirty="0">
                <a:solidFill>
                  <a:srgbClr val="FFFF00"/>
                </a:solidFill>
              </a:rPr>
              <a:t>Isaiah 45:  that to Me [Yahweh] every knee will bow, every tongue will swear allegiance.</a:t>
            </a:r>
            <a:r>
              <a:rPr lang="en-US" sz="3200" dirty="0">
                <a:solidFill>
                  <a:schemeClr val="bg1"/>
                </a:solidFill>
              </a:rPr>
              <a:t> </a:t>
            </a:r>
          </a:p>
        </p:txBody>
      </p:sp>
    </p:spTree>
    <p:extLst>
      <p:ext uri="{BB962C8B-B14F-4D97-AF65-F5344CB8AC3E}">
        <p14:creationId xmlns:p14="http://schemas.microsoft.com/office/powerpoint/2010/main" val="158206372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8709"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2.10-11:  …at the name of Jesus every knee should bow, in heaven and on earth and under the earth, and every tongue acknowledge that Jesus Christ is </a:t>
            </a:r>
            <a:r>
              <a:rPr lang="en-US" sz="3200" b="1" u="sng" dirty="0">
                <a:solidFill>
                  <a:srgbClr val="FFFF00"/>
                </a:solidFill>
              </a:rPr>
              <a:t>Lord</a:t>
            </a:r>
            <a:r>
              <a:rPr lang="en-US" sz="3200" dirty="0">
                <a:solidFill>
                  <a:schemeClr val="bg1"/>
                </a:solidFill>
              </a:rPr>
              <a:t>, to the glory of God the Father.</a:t>
            </a:r>
          </a:p>
          <a:p>
            <a:endParaRPr lang="en-US" sz="3200" dirty="0">
              <a:solidFill>
                <a:schemeClr val="bg1"/>
              </a:solidFill>
            </a:endParaRPr>
          </a:p>
          <a:p>
            <a:pPr algn="r"/>
            <a:r>
              <a:rPr lang="en-US" sz="3200" i="1" dirty="0">
                <a:solidFill>
                  <a:srgbClr val="FFFF00"/>
                </a:solidFill>
              </a:rPr>
              <a:t>definite in Greek:  “the LORD”  </a:t>
            </a:r>
          </a:p>
        </p:txBody>
      </p:sp>
      <p:cxnSp>
        <p:nvCxnSpPr>
          <p:cNvPr id="4" name="Straight Arrow Connector 3"/>
          <p:cNvCxnSpPr/>
          <p:nvPr/>
        </p:nvCxnSpPr>
        <p:spPr>
          <a:xfrm>
            <a:off x="1956204" y="2042643"/>
            <a:ext cx="2062640" cy="700557"/>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7862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698652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2.5-11 NIV:  In your relationships with one another, have the same mindset as Christ Jesus:  Who, being in very nature God, did not consider equality with God something to be used to his own advantage; rather, he made himself nothing by taking the very nature of a servant, being made in human likeness.  And being found in appearance as a man, he humbled himself by becoming obedient to death-- even death on a cross!  </a:t>
            </a:r>
            <a:r>
              <a:rPr lang="en-US" sz="3200" b="1" u="sng" dirty="0">
                <a:solidFill>
                  <a:srgbClr val="FFFF00"/>
                </a:solidFill>
              </a:rPr>
              <a:t>Therefore</a:t>
            </a:r>
            <a:r>
              <a:rPr lang="en-US" sz="3200" dirty="0">
                <a:solidFill>
                  <a:schemeClr val="bg1"/>
                </a:solidFill>
              </a:rPr>
              <a:t> </a:t>
            </a:r>
            <a:r>
              <a:rPr lang="en-US" sz="3200" dirty="0">
                <a:solidFill>
                  <a:srgbClr val="FFFF00"/>
                </a:solidFill>
              </a:rPr>
              <a:t>God exalted him to the highest place and gave him the name that is above every name, that at the name of Jesus every knee should bow, in heaven and on earth and under the earth, and every tongue acknowledge that Jesus Christ is [the] Lord, to the glory of God the Father.</a:t>
            </a:r>
          </a:p>
        </p:txBody>
      </p:sp>
    </p:spTree>
    <p:extLst>
      <p:ext uri="{BB962C8B-B14F-4D97-AF65-F5344CB8AC3E}">
        <p14:creationId xmlns:p14="http://schemas.microsoft.com/office/powerpoint/2010/main" val="374248482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698652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2.5-11 NIV:  In your relationships with one another, have the same mindset as Christ Jesus:  Who, </a:t>
            </a:r>
            <a:r>
              <a:rPr lang="en-US" sz="3200" b="1" u="sng" dirty="0">
                <a:solidFill>
                  <a:srgbClr val="FFFF00"/>
                </a:solidFill>
              </a:rPr>
              <a:t>being in very nature God</a:t>
            </a:r>
            <a:r>
              <a:rPr lang="en-US" sz="3200" dirty="0">
                <a:solidFill>
                  <a:schemeClr val="bg1"/>
                </a:solidFill>
              </a:rPr>
              <a:t>, did not consider </a:t>
            </a:r>
            <a:r>
              <a:rPr lang="en-US" sz="3200" b="1" u="sng" dirty="0">
                <a:solidFill>
                  <a:srgbClr val="FFFF00"/>
                </a:solidFill>
              </a:rPr>
              <a:t>equality with God</a:t>
            </a:r>
            <a:r>
              <a:rPr lang="en-US" sz="3200" dirty="0">
                <a:solidFill>
                  <a:schemeClr val="bg1"/>
                </a:solidFill>
              </a:rPr>
              <a:t> something to be used to his own advantage; rather, he made himself nothing by taking the very nature of a servant, being made in human likeness.  And being found in appearance as a man, he humbled himself by becoming obedient to death-- even death on a cross!  Therefore God exalted him to the highest place and </a:t>
            </a:r>
            <a:r>
              <a:rPr lang="en-US" sz="3200" b="1" u="sng" dirty="0">
                <a:solidFill>
                  <a:srgbClr val="FFFF00"/>
                </a:solidFill>
              </a:rPr>
              <a:t>gave him the name that is above every name</a:t>
            </a:r>
            <a:r>
              <a:rPr lang="en-US" sz="3200" dirty="0">
                <a:solidFill>
                  <a:schemeClr val="bg1"/>
                </a:solidFill>
              </a:rPr>
              <a:t>, that at the name of Jesus every knee should bow, in heaven and on earth and under the earth, and every tongue acknowledge that </a:t>
            </a:r>
            <a:r>
              <a:rPr lang="en-US" sz="3200" b="1" u="sng" dirty="0">
                <a:solidFill>
                  <a:srgbClr val="FFFF00"/>
                </a:solidFill>
              </a:rPr>
              <a:t>Jesus Christ is [the] Lord</a:t>
            </a:r>
            <a:r>
              <a:rPr lang="en-US" sz="3200" dirty="0">
                <a:solidFill>
                  <a:schemeClr val="bg1"/>
                </a:solidFill>
              </a:rPr>
              <a:t>, to the glory of God the Father.</a:t>
            </a:r>
          </a:p>
        </p:txBody>
      </p:sp>
    </p:spTree>
    <p:extLst>
      <p:ext uri="{BB962C8B-B14F-4D97-AF65-F5344CB8AC3E}">
        <p14:creationId xmlns:p14="http://schemas.microsoft.com/office/powerpoint/2010/main" val="41797197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8709" y="0"/>
            <a:ext cx="9144000" cy="1877437"/>
          </a:xfrm>
          <a:prstGeom prst="rect">
            <a:avLst/>
          </a:prstGeom>
          <a:solidFill>
            <a:schemeClr val="accent5">
              <a:lumMod val="75000"/>
            </a:schemeClr>
          </a:solidFill>
        </p:spPr>
        <p:txBody>
          <a:bodyPr wrap="square" rtlCol="0">
            <a:spAutoFit/>
          </a:bodyPr>
          <a:lstStyle/>
          <a:p>
            <a:r>
              <a:rPr lang="en-US" sz="3200" b="1" u="sng" dirty="0">
                <a:solidFill>
                  <a:srgbClr val="FFFF00"/>
                </a:solidFill>
              </a:rPr>
              <a:t>Relationship</a:t>
            </a:r>
          </a:p>
          <a:p>
            <a:endParaRPr lang="en-US" sz="2000" i="1" dirty="0">
              <a:solidFill>
                <a:schemeClr val="bg1"/>
              </a:solidFill>
            </a:endParaRPr>
          </a:p>
          <a:p>
            <a:r>
              <a:rPr lang="en-US" sz="3200" b="1" dirty="0">
                <a:solidFill>
                  <a:srgbClr val="FFFF00"/>
                </a:solidFill>
              </a:rPr>
              <a:t>Confess</a:t>
            </a:r>
            <a:r>
              <a:rPr lang="en-US" sz="3200" dirty="0">
                <a:solidFill>
                  <a:schemeClr val="bg1"/>
                </a:solidFill>
              </a:rPr>
              <a:t> your faith in Jesus as the Son of God and as the Christ [Messiah-savior].</a:t>
            </a:r>
          </a:p>
        </p:txBody>
      </p:sp>
    </p:spTree>
    <p:extLst>
      <p:ext uri="{BB962C8B-B14F-4D97-AF65-F5344CB8AC3E}">
        <p14:creationId xmlns:p14="http://schemas.microsoft.com/office/powerpoint/2010/main" val="24111731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8709" y="0"/>
            <a:ext cx="9144000" cy="2677656"/>
          </a:xfrm>
          <a:prstGeom prst="rect">
            <a:avLst/>
          </a:prstGeom>
          <a:solidFill>
            <a:schemeClr val="accent5">
              <a:lumMod val="75000"/>
            </a:schemeClr>
          </a:solidFill>
        </p:spPr>
        <p:txBody>
          <a:bodyPr wrap="square" rtlCol="0">
            <a:spAutoFit/>
          </a:bodyPr>
          <a:lstStyle/>
          <a:p>
            <a:r>
              <a:rPr lang="en-US" sz="3200" b="1" u="sng" dirty="0">
                <a:solidFill>
                  <a:srgbClr val="FFFF00"/>
                </a:solidFill>
              </a:rPr>
              <a:t>Relationship</a:t>
            </a:r>
          </a:p>
          <a:p>
            <a:endParaRPr lang="en-US" sz="2000" i="1" dirty="0">
              <a:solidFill>
                <a:schemeClr val="bg1"/>
              </a:solidFill>
            </a:endParaRPr>
          </a:p>
          <a:p>
            <a:r>
              <a:rPr lang="en-US" sz="3200" b="1" dirty="0">
                <a:solidFill>
                  <a:srgbClr val="FFFF00"/>
                </a:solidFill>
              </a:rPr>
              <a:t>Confess</a:t>
            </a:r>
            <a:r>
              <a:rPr lang="en-US" sz="3200" dirty="0">
                <a:solidFill>
                  <a:schemeClr val="bg1"/>
                </a:solidFill>
              </a:rPr>
              <a:t> your faith in Jesus as the Son of God and as the Christ [Messiah-savior].</a:t>
            </a:r>
          </a:p>
          <a:p>
            <a:endParaRPr lang="en-US" sz="2000" dirty="0">
              <a:solidFill>
                <a:schemeClr val="bg1"/>
              </a:solidFill>
            </a:endParaRPr>
          </a:p>
          <a:p>
            <a:r>
              <a:rPr lang="en-US" sz="3200" b="1" dirty="0">
                <a:solidFill>
                  <a:srgbClr val="FFFF00"/>
                </a:solidFill>
              </a:rPr>
              <a:t>Submit</a:t>
            </a:r>
            <a:r>
              <a:rPr lang="en-US" sz="3200" dirty="0">
                <a:solidFill>
                  <a:schemeClr val="bg1"/>
                </a:solidFill>
              </a:rPr>
              <a:t> to obey Jesus as master/ruler of life.</a:t>
            </a:r>
          </a:p>
        </p:txBody>
      </p:sp>
    </p:spTree>
    <p:extLst>
      <p:ext uri="{BB962C8B-B14F-4D97-AF65-F5344CB8AC3E}">
        <p14:creationId xmlns:p14="http://schemas.microsoft.com/office/powerpoint/2010/main" val="66917114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8709" y="0"/>
            <a:ext cx="9144000" cy="3477875"/>
          </a:xfrm>
          <a:prstGeom prst="rect">
            <a:avLst/>
          </a:prstGeom>
          <a:solidFill>
            <a:schemeClr val="accent5">
              <a:lumMod val="75000"/>
            </a:schemeClr>
          </a:solidFill>
        </p:spPr>
        <p:txBody>
          <a:bodyPr wrap="square" rtlCol="0">
            <a:spAutoFit/>
          </a:bodyPr>
          <a:lstStyle/>
          <a:p>
            <a:r>
              <a:rPr lang="en-US" sz="3200" b="1" u="sng" dirty="0">
                <a:solidFill>
                  <a:srgbClr val="FFFF00"/>
                </a:solidFill>
              </a:rPr>
              <a:t>Relationship</a:t>
            </a:r>
          </a:p>
          <a:p>
            <a:endParaRPr lang="en-US" sz="2000" i="1" dirty="0">
              <a:solidFill>
                <a:schemeClr val="bg1"/>
              </a:solidFill>
            </a:endParaRPr>
          </a:p>
          <a:p>
            <a:r>
              <a:rPr lang="en-US" sz="3200" b="1" dirty="0">
                <a:solidFill>
                  <a:srgbClr val="FFFF00"/>
                </a:solidFill>
              </a:rPr>
              <a:t>Confess</a:t>
            </a:r>
            <a:r>
              <a:rPr lang="en-US" sz="3200" dirty="0">
                <a:solidFill>
                  <a:schemeClr val="bg1"/>
                </a:solidFill>
              </a:rPr>
              <a:t> your faith in Jesus as the Son of God and as the Christ [Messiah-savior].</a:t>
            </a:r>
          </a:p>
          <a:p>
            <a:endParaRPr lang="en-US" sz="2000" dirty="0">
              <a:solidFill>
                <a:schemeClr val="bg1"/>
              </a:solidFill>
            </a:endParaRPr>
          </a:p>
          <a:p>
            <a:r>
              <a:rPr lang="en-US" sz="3200" b="1" dirty="0">
                <a:solidFill>
                  <a:srgbClr val="FFFF00"/>
                </a:solidFill>
              </a:rPr>
              <a:t>Submit</a:t>
            </a:r>
            <a:r>
              <a:rPr lang="en-US" sz="3200" dirty="0">
                <a:solidFill>
                  <a:schemeClr val="bg1"/>
                </a:solidFill>
              </a:rPr>
              <a:t> to obey Jesus as master/ruler of life.</a:t>
            </a:r>
          </a:p>
          <a:p>
            <a:endParaRPr lang="en-US" sz="2000" dirty="0">
              <a:solidFill>
                <a:schemeClr val="bg1"/>
              </a:solidFill>
            </a:endParaRPr>
          </a:p>
          <a:p>
            <a:r>
              <a:rPr lang="en-US" sz="3200" b="1" dirty="0">
                <a:solidFill>
                  <a:srgbClr val="FFFF00"/>
                </a:solidFill>
              </a:rPr>
              <a:t>Follow</a:t>
            </a:r>
            <a:r>
              <a:rPr lang="en-US" sz="3200" dirty="0">
                <a:solidFill>
                  <a:schemeClr val="bg1"/>
                </a:solidFill>
              </a:rPr>
              <a:t> Jesus’ example of how to live.</a:t>
            </a:r>
          </a:p>
        </p:txBody>
      </p:sp>
    </p:spTree>
    <p:extLst>
      <p:ext uri="{BB962C8B-B14F-4D97-AF65-F5344CB8AC3E}">
        <p14:creationId xmlns:p14="http://schemas.microsoft.com/office/powerpoint/2010/main" val="357270847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8709" y="0"/>
            <a:ext cx="9144000" cy="4154984"/>
          </a:xfrm>
          <a:prstGeom prst="rect">
            <a:avLst/>
          </a:prstGeom>
          <a:solidFill>
            <a:schemeClr val="accent5">
              <a:lumMod val="75000"/>
            </a:schemeClr>
          </a:solidFill>
        </p:spPr>
        <p:txBody>
          <a:bodyPr wrap="square" rtlCol="0">
            <a:spAutoFit/>
          </a:bodyPr>
          <a:lstStyle/>
          <a:p>
            <a:r>
              <a:rPr lang="en-US" sz="3200" b="1" u="sng" dirty="0">
                <a:solidFill>
                  <a:srgbClr val="FFFF00"/>
                </a:solidFill>
              </a:rPr>
              <a:t>Humility</a:t>
            </a:r>
          </a:p>
          <a:p>
            <a:endParaRPr lang="en-US" sz="2000" i="1" dirty="0">
              <a:solidFill>
                <a:schemeClr val="bg1"/>
              </a:solidFill>
            </a:endParaRPr>
          </a:p>
          <a:p>
            <a:r>
              <a:rPr lang="en-US" sz="3200" b="1" dirty="0">
                <a:solidFill>
                  <a:srgbClr val="FFFF00"/>
                </a:solidFill>
              </a:rPr>
              <a:t>Jesus’ Teaching</a:t>
            </a:r>
            <a:r>
              <a:rPr lang="en-US" sz="3200" dirty="0">
                <a:solidFill>
                  <a:schemeClr val="bg1"/>
                </a:solidFill>
              </a:rPr>
              <a:t>:  Matthew 23.11-12 NIV:  “The greatest among you will be your servant.  For those who exalt themselves will be humbled, and those who humble themselves will be exalted.”</a:t>
            </a:r>
          </a:p>
          <a:p>
            <a:endParaRPr lang="en-US" sz="2000" dirty="0">
              <a:solidFill>
                <a:schemeClr val="bg1"/>
              </a:solidFill>
            </a:endParaRPr>
          </a:p>
          <a:p>
            <a:r>
              <a:rPr lang="en-US" sz="3200" b="1" dirty="0">
                <a:solidFill>
                  <a:srgbClr val="FFFF00"/>
                </a:solidFill>
              </a:rPr>
              <a:t>Jesus’ Example</a:t>
            </a:r>
            <a:r>
              <a:rPr lang="en-US" sz="3200" dirty="0">
                <a:solidFill>
                  <a:schemeClr val="bg1"/>
                </a:solidFill>
              </a:rPr>
              <a:t>:  He humbled himself so God the Father exalted him.</a:t>
            </a:r>
          </a:p>
        </p:txBody>
      </p:sp>
    </p:spTree>
    <p:extLst>
      <p:ext uri="{BB962C8B-B14F-4D97-AF65-F5344CB8AC3E}">
        <p14:creationId xmlns:p14="http://schemas.microsoft.com/office/powerpoint/2010/main" val="358184230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5633156" cy="698652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2.5-8 NIV:  In your relationships with one another, have the same mindset as Christ Jesus:  Who, being in very nature God, did not consider equality with God something to be used to his own advantage; rather, he made himself nothing by taking the very nature of a servant, being made in human likeness.  And being found in appearance as a man, he humbled himself by becoming obedient to death-- even death on a cross!</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2502" y="0"/>
            <a:ext cx="3521498" cy="6272389"/>
          </a:xfrm>
          <a:prstGeom prst="rect">
            <a:avLst/>
          </a:prstGeom>
        </p:spPr>
      </p:pic>
      <p:sp>
        <p:nvSpPr>
          <p:cNvPr id="9" name="TextBox 8"/>
          <p:cNvSpPr txBox="1"/>
          <p:nvPr/>
        </p:nvSpPr>
        <p:spPr>
          <a:xfrm>
            <a:off x="5633156" y="6231467"/>
            <a:ext cx="3510844" cy="707886"/>
          </a:xfrm>
          <a:prstGeom prst="rect">
            <a:avLst/>
          </a:prstGeom>
          <a:solidFill>
            <a:schemeClr val="accent5">
              <a:lumMod val="75000"/>
            </a:schemeClr>
          </a:solidFill>
        </p:spPr>
        <p:txBody>
          <a:bodyPr wrap="square" rtlCol="0">
            <a:spAutoFit/>
          </a:bodyPr>
          <a:lstStyle/>
          <a:p>
            <a:pPr algn="r"/>
            <a:r>
              <a:rPr lang="en-US" sz="2000" dirty="0">
                <a:solidFill>
                  <a:srgbClr val="FFFF00"/>
                </a:solidFill>
              </a:rPr>
              <a:t>Image by Francisco de Zurbaran</a:t>
            </a:r>
          </a:p>
          <a:p>
            <a:pPr algn="r"/>
            <a:r>
              <a:rPr lang="en-US" sz="2000" dirty="0">
                <a:solidFill>
                  <a:srgbClr val="FFFF00"/>
                </a:solidFill>
              </a:rPr>
              <a:t>courtesy of Vanderbilt.edu</a:t>
            </a:r>
          </a:p>
        </p:txBody>
      </p:sp>
    </p:spTree>
    <p:extLst>
      <p:ext uri="{BB962C8B-B14F-4D97-AF65-F5344CB8AC3E}">
        <p14:creationId xmlns:p14="http://schemas.microsoft.com/office/powerpoint/2010/main" val="408961448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8709" y="0"/>
            <a:ext cx="9144000" cy="3170099"/>
          </a:xfrm>
          <a:prstGeom prst="rect">
            <a:avLst/>
          </a:prstGeom>
          <a:solidFill>
            <a:schemeClr val="accent5">
              <a:lumMod val="75000"/>
            </a:schemeClr>
          </a:solidFill>
        </p:spPr>
        <p:txBody>
          <a:bodyPr wrap="square" rtlCol="0">
            <a:spAutoFit/>
          </a:bodyPr>
          <a:lstStyle/>
          <a:p>
            <a:r>
              <a:rPr lang="en-US" sz="3200" b="1" u="sng" dirty="0">
                <a:solidFill>
                  <a:srgbClr val="FFFF00"/>
                </a:solidFill>
              </a:rPr>
              <a:t>Purpose</a:t>
            </a:r>
          </a:p>
          <a:p>
            <a:endParaRPr lang="en-US" sz="2000" i="1" dirty="0">
              <a:solidFill>
                <a:schemeClr val="bg1"/>
              </a:solidFill>
            </a:endParaRPr>
          </a:p>
          <a:p>
            <a:r>
              <a:rPr lang="en-US" sz="3200" b="1" dirty="0">
                <a:solidFill>
                  <a:srgbClr val="FFFF00"/>
                </a:solidFill>
              </a:rPr>
              <a:t>Obey the command</a:t>
            </a:r>
            <a:r>
              <a:rPr lang="en-US" sz="3200" dirty="0">
                <a:solidFill>
                  <a:schemeClr val="bg1"/>
                </a:solidFill>
              </a:rPr>
              <a:t> to contend side by side for the gospel, to pursue the gospel mission. </a:t>
            </a:r>
          </a:p>
          <a:p>
            <a:endParaRPr lang="en-US" sz="2000" dirty="0">
              <a:solidFill>
                <a:schemeClr val="bg1"/>
              </a:solidFill>
            </a:endParaRPr>
          </a:p>
          <a:p>
            <a:r>
              <a:rPr lang="en-US" sz="3200" b="1" dirty="0">
                <a:solidFill>
                  <a:srgbClr val="FFFF00"/>
                </a:solidFill>
              </a:rPr>
              <a:t>Follow the Example</a:t>
            </a:r>
            <a:r>
              <a:rPr lang="en-US" sz="3200" dirty="0">
                <a:solidFill>
                  <a:schemeClr val="bg1"/>
                </a:solidFill>
              </a:rPr>
              <a:t> of Christ who sacrificed and suffered so we could have eternal life.</a:t>
            </a:r>
          </a:p>
        </p:txBody>
      </p:sp>
    </p:spTree>
    <p:extLst>
      <p:ext uri="{BB962C8B-B14F-4D97-AF65-F5344CB8AC3E}">
        <p14:creationId xmlns:p14="http://schemas.microsoft.com/office/powerpoint/2010/main" val="320399676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8709" y="0"/>
            <a:ext cx="9144000" cy="2554545"/>
          </a:xfrm>
          <a:prstGeom prst="rect">
            <a:avLst/>
          </a:prstGeom>
          <a:solidFill>
            <a:schemeClr val="accent5">
              <a:lumMod val="75000"/>
            </a:schemeClr>
          </a:solidFill>
        </p:spPr>
        <p:txBody>
          <a:bodyPr wrap="square" rtlCol="0">
            <a:spAutoFit/>
          </a:bodyPr>
          <a:lstStyle/>
          <a:p>
            <a:r>
              <a:rPr lang="en-US" sz="3200" dirty="0">
                <a:solidFill>
                  <a:schemeClr val="bg1"/>
                </a:solidFill>
              </a:rPr>
              <a:t>Philippians 2.7 NIV: he </a:t>
            </a:r>
            <a:r>
              <a:rPr lang="en-US" sz="3200" b="1" dirty="0">
                <a:solidFill>
                  <a:srgbClr val="FFFF00"/>
                </a:solidFill>
              </a:rPr>
              <a:t>made himself nothing </a:t>
            </a:r>
          </a:p>
          <a:p>
            <a:r>
              <a:rPr lang="en-US" sz="3200" b="1" i="1" u="sng" dirty="0">
                <a:solidFill>
                  <a:schemeClr val="bg1"/>
                </a:solidFill>
              </a:rPr>
              <a:t>by</a:t>
            </a:r>
            <a:r>
              <a:rPr lang="en-US" sz="3200" i="1" dirty="0">
                <a:solidFill>
                  <a:schemeClr val="bg1"/>
                </a:solidFill>
              </a:rPr>
              <a:t> taking the very nature of a servant, </a:t>
            </a:r>
          </a:p>
          <a:p>
            <a:r>
              <a:rPr lang="en-US" sz="3200" i="1" dirty="0">
                <a:solidFill>
                  <a:schemeClr val="bg1"/>
                </a:solidFill>
              </a:rPr>
              <a:t>being made in human likeness.</a:t>
            </a:r>
            <a:r>
              <a:rPr lang="en-US" sz="3200" dirty="0">
                <a:solidFill>
                  <a:schemeClr val="bg1"/>
                </a:solidFill>
              </a:rPr>
              <a:t> </a:t>
            </a:r>
          </a:p>
          <a:p>
            <a:endParaRPr lang="en-US" sz="3200" dirty="0">
              <a:solidFill>
                <a:schemeClr val="bg1"/>
              </a:solidFill>
            </a:endParaRPr>
          </a:p>
          <a:p>
            <a:pPr>
              <a:tabLst>
                <a:tab pos="9601200" algn="r"/>
              </a:tabLst>
            </a:pPr>
            <a:r>
              <a:rPr lang="en-US" sz="3200" b="1" dirty="0">
                <a:solidFill>
                  <a:srgbClr val="FFFF00"/>
                </a:solidFill>
                <a:latin typeface="Times New Roman" panose="02020603050405020304" pitchFamily="18" charset="0"/>
                <a:cs typeface="Times New Roman" panose="02020603050405020304" pitchFamily="18" charset="0"/>
              </a:rPr>
              <a:t>	k</a:t>
            </a:r>
            <a:r>
              <a:rPr lang="el-GR" sz="3200" b="1" dirty="0">
                <a:solidFill>
                  <a:srgbClr val="FFFF00"/>
                </a:solidFill>
                <a:latin typeface="Times New Roman" panose="02020603050405020304" pitchFamily="18" charset="0"/>
                <a:cs typeface="Times New Roman" panose="02020603050405020304" pitchFamily="18" charset="0"/>
              </a:rPr>
              <a:t>ενόω</a:t>
            </a:r>
            <a:r>
              <a:rPr lang="en-US" sz="3200" b="1" dirty="0">
                <a:solidFill>
                  <a:srgbClr val="FFFF00"/>
                </a:solidFill>
              </a:rPr>
              <a:t> = I empty</a:t>
            </a:r>
          </a:p>
        </p:txBody>
      </p:sp>
      <p:cxnSp>
        <p:nvCxnSpPr>
          <p:cNvPr id="4" name="Straight Arrow Connector 3"/>
          <p:cNvCxnSpPr/>
          <p:nvPr/>
        </p:nvCxnSpPr>
        <p:spPr>
          <a:xfrm flipH="1">
            <a:off x="6836229" y="510917"/>
            <a:ext cx="1" cy="155301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Rounded Corners 2"/>
          <p:cNvSpPr/>
          <p:nvPr/>
        </p:nvSpPr>
        <p:spPr>
          <a:xfrm>
            <a:off x="-8709" y="510917"/>
            <a:ext cx="6435634" cy="1074043"/>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2760617" y="1698171"/>
            <a:ext cx="0" cy="496389"/>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60617" y="2203269"/>
            <a:ext cx="3405052"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970622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1"/>
          <a:stretch/>
        </p:blipFill>
        <p:spPr>
          <a:xfrm>
            <a:off x="0" y="640080"/>
            <a:ext cx="9144000" cy="621792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2.9-11 NIV: Therefore God exalted him to the highest place and gave him the name that is above every name, that at the name of Jesus every knee should bow, in heaven and on earth and under the earth, and every tongue acknowledge that Jesus Christ is Lord, to the glory of God the Father.</a:t>
            </a:r>
          </a:p>
        </p:txBody>
      </p:sp>
      <p:sp>
        <p:nvSpPr>
          <p:cNvPr id="6" name="TextBox 5"/>
          <p:cNvSpPr txBox="1"/>
          <p:nvPr/>
        </p:nvSpPr>
        <p:spPr>
          <a:xfrm>
            <a:off x="0" y="6027003"/>
            <a:ext cx="9144000" cy="830997"/>
          </a:xfrm>
          <a:prstGeom prst="rect">
            <a:avLst/>
          </a:prstGeom>
          <a:solidFill>
            <a:schemeClr val="bg1">
              <a:lumMod val="85000"/>
            </a:schemeClr>
          </a:solidFill>
        </p:spPr>
        <p:txBody>
          <a:bodyPr wrap="square" rtlCol="0">
            <a:spAutoFit/>
          </a:bodyPr>
          <a:lstStyle/>
          <a:p>
            <a:pPr algn="ctr"/>
            <a:r>
              <a:rPr lang="en-US" sz="2400" dirty="0"/>
              <a:t>Summit above Philippi</a:t>
            </a:r>
          </a:p>
          <a:p>
            <a:pPr algn="ctr"/>
            <a:r>
              <a:rPr lang="en-US" sz="2400" dirty="0"/>
              <a:t>Image ©2012 Todd Bolen / BiblePlaces.com</a:t>
            </a:r>
          </a:p>
        </p:txBody>
      </p:sp>
    </p:spTree>
    <p:extLst>
      <p:ext uri="{BB962C8B-B14F-4D97-AF65-F5344CB8AC3E}">
        <p14:creationId xmlns:p14="http://schemas.microsoft.com/office/powerpoint/2010/main" val="424312380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2.9-11 NIV: Therefore God </a:t>
            </a:r>
            <a:r>
              <a:rPr lang="en-US" sz="3200" b="1" u="sng" dirty="0">
                <a:solidFill>
                  <a:srgbClr val="FFFF00"/>
                </a:solidFill>
              </a:rPr>
              <a:t>exalted him to the highest place</a:t>
            </a:r>
            <a:r>
              <a:rPr lang="en-US" sz="3200" dirty="0">
                <a:solidFill>
                  <a:schemeClr val="bg1"/>
                </a:solidFill>
              </a:rPr>
              <a:t> and gave him the name that is above every name, that at the name of Jesus every knee should bow, in heaven and on earth and under the earth, and every tongue acknowledge that Jesus Christ is Lord, to the glory of God the Father.</a:t>
            </a:r>
          </a:p>
        </p:txBody>
      </p:sp>
      <p:sp>
        <p:nvSpPr>
          <p:cNvPr id="3" name="TextBox 2"/>
          <p:cNvSpPr txBox="1"/>
          <p:nvPr/>
        </p:nvSpPr>
        <p:spPr>
          <a:xfrm>
            <a:off x="0" y="3046988"/>
            <a:ext cx="3138311" cy="1077218"/>
          </a:xfrm>
          <a:prstGeom prst="rect">
            <a:avLst/>
          </a:prstGeom>
          <a:noFill/>
        </p:spPr>
        <p:txBody>
          <a:bodyPr wrap="square" rtlCol="0">
            <a:spAutoFit/>
          </a:bodyPr>
          <a:lstStyle/>
          <a:p>
            <a:r>
              <a:rPr lang="el-GR" sz="3200" dirty="0">
                <a:latin typeface="Times New Roman" panose="02020603050405020304" pitchFamily="18" charset="0"/>
                <a:cs typeface="Times New Roman" panose="02020603050405020304" pitchFamily="18" charset="0"/>
              </a:rPr>
              <a:t>ὑπερυψόω</a:t>
            </a:r>
            <a:r>
              <a:rPr lang="en-US" sz="3200" dirty="0"/>
              <a:t> = </a:t>
            </a:r>
          </a:p>
          <a:p>
            <a:r>
              <a:rPr lang="en-US" sz="3200" dirty="0"/>
              <a:t>I super-exalt</a:t>
            </a:r>
            <a:r>
              <a:rPr lang="el-GR" sz="3200" dirty="0"/>
              <a:t> </a:t>
            </a:r>
            <a:endParaRPr lang="en-US" sz="3200" dirty="0"/>
          </a:p>
        </p:txBody>
      </p:sp>
    </p:spTree>
    <p:extLst>
      <p:ext uri="{BB962C8B-B14F-4D97-AF65-F5344CB8AC3E}">
        <p14:creationId xmlns:p14="http://schemas.microsoft.com/office/powerpoint/2010/main" val="226149302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2.9-11 NIV: Therefore God exalted him to the highest place and </a:t>
            </a:r>
            <a:r>
              <a:rPr lang="en-US" sz="3200" b="1" u="sng" dirty="0">
                <a:solidFill>
                  <a:srgbClr val="FFFF00"/>
                </a:solidFill>
              </a:rPr>
              <a:t>gave</a:t>
            </a:r>
            <a:r>
              <a:rPr lang="en-US" sz="3200" dirty="0">
                <a:solidFill>
                  <a:schemeClr val="bg1"/>
                </a:solidFill>
              </a:rPr>
              <a:t> him the name that is above every name, that at the name of Jesus every knee should bow, in heaven and on earth and under the earth, and every tongue acknowledge that Jesus Christ is Lord, to the glory of God the Father.</a:t>
            </a:r>
          </a:p>
        </p:txBody>
      </p:sp>
      <p:sp>
        <p:nvSpPr>
          <p:cNvPr id="4" name="TextBox 3"/>
          <p:cNvSpPr txBox="1"/>
          <p:nvPr/>
        </p:nvSpPr>
        <p:spPr>
          <a:xfrm>
            <a:off x="0" y="3046988"/>
            <a:ext cx="3138311" cy="1077218"/>
          </a:xfrm>
          <a:prstGeom prst="rect">
            <a:avLst/>
          </a:prstGeom>
          <a:noFill/>
        </p:spPr>
        <p:txBody>
          <a:bodyPr wrap="square" rtlCol="0">
            <a:spAutoFit/>
          </a:bodyPr>
          <a:lstStyle/>
          <a:p>
            <a:r>
              <a:rPr lang="el-GR" sz="3200" dirty="0">
                <a:latin typeface="Times New Roman" panose="02020603050405020304" pitchFamily="18" charset="0"/>
                <a:cs typeface="Times New Roman" panose="02020603050405020304" pitchFamily="18" charset="0"/>
              </a:rPr>
              <a:t>χαρίζομαι</a:t>
            </a:r>
            <a:r>
              <a:rPr lang="en-US" sz="3200" dirty="0"/>
              <a:t> = </a:t>
            </a:r>
          </a:p>
          <a:p>
            <a:r>
              <a:rPr lang="en-US" sz="3200" dirty="0"/>
              <a:t>I freely give</a:t>
            </a:r>
            <a:r>
              <a:rPr lang="el-GR" sz="3200" dirty="0"/>
              <a:t> </a:t>
            </a:r>
            <a:endParaRPr lang="en-US" sz="3200" dirty="0"/>
          </a:p>
        </p:txBody>
      </p:sp>
    </p:spTree>
    <p:extLst>
      <p:ext uri="{BB962C8B-B14F-4D97-AF65-F5344CB8AC3E}">
        <p14:creationId xmlns:p14="http://schemas.microsoft.com/office/powerpoint/2010/main" val="328520018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2.9-11 NIV: Therefore God exalted him to the highest place and gave him </a:t>
            </a:r>
            <a:r>
              <a:rPr lang="en-US" sz="3200" b="1" u="sng" dirty="0">
                <a:solidFill>
                  <a:srgbClr val="FFFF00"/>
                </a:solidFill>
              </a:rPr>
              <a:t>the name that is above every name</a:t>
            </a:r>
            <a:r>
              <a:rPr lang="en-US" sz="3200" dirty="0">
                <a:solidFill>
                  <a:schemeClr val="bg1"/>
                </a:solidFill>
              </a:rPr>
              <a:t>, that at the name of Jesus every knee should bow, in heaven and on earth and under the earth, and every tongue acknowledge that Jesus Christ is Lord, to the glory of God the Father.</a:t>
            </a:r>
          </a:p>
        </p:txBody>
      </p:sp>
    </p:spTree>
    <p:extLst>
      <p:ext uri="{BB962C8B-B14F-4D97-AF65-F5344CB8AC3E}">
        <p14:creationId xmlns:p14="http://schemas.microsoft.com/office/powerpoint/2010/main" val="207981985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2.9-11 NIV: Therefore God exalted him to the highest place and gave him the name that is above every name, that at the name of Jesus every knee should bow, in heaven and on earth and under the earth, and every tongue acknowledge that Jesus Christ is Lord, </a:t>
            </a:r>
            <a:r>
              <a:rPr lang="en-US" sz="3200" b="1" u="sng" dirty="0">
                <a:solidFill>
                  <a:srgbClr val="FFFF00"/>
                </a:solidFill>
              </a:rPr>
              <a:t>to the glory of God the Father</a:t>
            </a:r>
            <a:r>
              <a:rPr lang="en-US" sz="3200" dirty="0">
                <a:solidFill>
                  <a:schemeClr val="bg1"/>
                </a:solidFill>
              </a:rPr>
              <a:t>.</a:t>
            </a:r>
          </a:p>
        </p:txBody>
      </p:sp>
    </p:spTree>
    <p:extLst>
      <p:ext uri="{BB962C8B-B14F-4D97-AF65-F5344CB8AC3E}">
        <p14:creationId xmlns:p14="http://schemas.microsoft.com/office/powerpoint/2010/main" val="324424867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2.9-11 NIV: Therefore God exalted him to the highest place and gave him the name that is above every name, that </a:t>
            </a:r>
            <a:r>
              <a:rPr lang="en-US" sz="3200" b="1" u="sng" dirty="0">
                <a:solidFill>
                  <a:srgbClr val="FFFF00"/>
                </a:solidFill>
              </a:rPr>
              <a:t>at the name of Jesus every knee should bow, in heaven and on earth and under the earth, and every tongue acknowledge that Jesus Christ is Lord</a:t>
            </a:r>
            <a:r>
              <a:rPr lang="en-US" sz="3200" dirty="0">
                <a:solidFill>
                  <a:schemeClr val="bg1"/>
                </a:solidFill>
              </a:rPr>
              <a:t>, to the glory of God the Father.</a:t>
            </a:r>
          </a:p>
        </p:txBody>
      </p:sp>
    </p:spTree>
    <p:extLst>
      <p:ext uri="{BB962C8B-B14F-4D97-AF65-F5344CB8AC3E}">
        <p14:creationId xmlns:p14="http://schemas.microsoft.com/office/powerpoint/2010/main" val="38281811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9330"/>
          <a:stretch/>
        </p:blipFill>
        <p:spPr>
          <a:xfrm>
            <a:off x="0" y="640080"/>
            <a:ext cx="9144000" cy="6217920"/>
          </a:xfrm>
          <a:prstGeom prst="rect">
            <a:avLst/>
          </a:prstGeom>
        </p:spPr>
      </p:pic>
      <p:sp>
        <p:nvSpPr>
          <p:cNvPr id="5" name="TextBox 4"/>
          <p:cNvSpPr txBox="1"/>
          <p:nvPr/>
        </p:nvSpPr>
        <p:spPr>
          <a:xfrm>
            <a:off x="0" y="0"/>
            <a:ext cx="9144000" cy="3046988"/>
          </a:xfrm>
          <a:prstGeom prst="rect">
            <a:avLst/>
          </a:prstGeom>
          <a:solidFill>
            <a:schemeClr val="accent5">
              <a:lumMod val="75000"/>
            </a:schemeClr>
          </a:solidFill>
        </p:spPr>
        <p:txBody>
          <a:bodyPr wrap="square" rtlCol="0">
            <a:spAutoFit/>
          </a:bodyPr>
          <a:lstStyle/>
          <a:p>
            <a:r>
              <a:rPr lang="en-US" sz="3200" dirty="0">
                <a:solidFill>
                  <a:schemeClr val="bg1"/>
                </a:solidFill>
              </a:rPr>
              <a:t>Philippians 2.9-11 NIV: Therefore </a:t>
            </a:r>
            <a:r>
              <a:rPr lang="en-US" sz="3200" b="1" u="sng" dirty="0">
                <a:solidFill>
                  <a:srgbClr val="FFFF00"/>
                </a:solidFill>
              </a:rPr>
              <a:t>God</a:t>
            </a:r>
            <a:r>
              <a:rPr lang="en-US" sz="3200" dirty="0">
                <a:solidFill>
                  <a:schemeClr val="bg1"/>
                </a:solidFill>
              </a:rPr>
              <a:t> exalted him to the highest place and </a:t>
            </a:r>
            <a:r>
              <a:rPr lang="en-US" sz="3200" b="1" u="sng" dirty="0">
                <a:solidFill>
                  <a:srgbClr val="FFFF00"/>
                </a:solidFill>
              </a:rPr>
              <a:t>gave him the name that is above every name</a:t>
            </a:r>
            <a:r>
              <a:rPr lang="en-US" sz="3200" dirty="0">
                <a:solidFill>
                  <a:schemeClr val="bg1"/>
                </a:solidFill>
              </a:rPr>
              <a:t>, that at the name of Jesus every knee should bow, in heaven and on earth and under the earth, and every tongue acknowledge that Jesus Christ is Lord, to the glory of God the Father.</a:t>
            </a:r>
          </a:p>
        </p:txBody>
      </p:sp>
    </p:spTree>
    <p:extLst>
      <p:ext uri="{BB962C8B-B14F-4D97-AF65-F5344CB8AC3E}">
        <p14:creationId xmlns:p14="http://schemas.microsoft.com/office/powerpoint/2010/main" val="6542368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TotalTime>
  <Words>1475</Words>
  <Application>Microsoft Office PowerPoint</Application>
  <PresentationFormat>On-screen Show (4:3)</PresentationFormat>
  <Paragraphs>58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16</cp:revision>
  <dcterms:created xsi:type="dcterms:W3CDTF">2016-09-29T13:03:04Z</dcterms:created>
  <dcterms:modified xsi:type="dcterms:W3CDTF">2016-10-05T15:57:37Z</dcterms:modified>
</cp:coreProperties>
</file>